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77800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" lvl="2" marL="361950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3975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" lvl="4" marL="717550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02" name="Shape 202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204" name="Shape 204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88" name="Shape 288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290" name="Shape 290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18" name="Shape 318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20" name="Shape 320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28" name="Shape 328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30" name="Shape 330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46" name="Shape 346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47" name="Shape 347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48" name="Shape 348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56" name="Shape 356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58" name="Shape 358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73" name="Shape 373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75" name="Shape 37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83" name="Shape 383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84" name="Shape 384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85" name="Shape 38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407" name="Shape 407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08" name="Shape 408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409" name="Shape 409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417" name="Shape 417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18" name="Shape 418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419" name="Shape 419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433" name="Shape 433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4" name="Shape 434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435" name="Shape 43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125" name="Shape 12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459" name="Shape 459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461" name="Shape 461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479" name="Shape 479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496" name="Shape 496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Shape 505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506" name="Shape 506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7.png"/><Relationship Id="rId4" Type="http://schemas.openxmlformats.org/officeDocument/2006/relationships/hyperlink" Target="http://softuni.bg/" TargetMode="External"/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2" Type="http://schemas.openxmlformats.org/officeDocument/2006/relationships/hyperlink" Target="http://www.introprogramming.info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3.png"/><Relationship Id="rId4" Type="http://schemas.openxmlformats.org/officeDocument/2006/relationships/hyperlink" Target="http://softuni.bg/" TargetMode="External"/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2" Type="http://schemas.openxmlformats.org/officeDocument/2006/relationships/hyperlink" Target="http://www.introprogramming.info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esentation 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SzPct val="100000"/>
              <a:buFont typeface="Calibri"/>
              <a:buNone/>
              <a:defRPr b="1" i="0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None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  <a:defRPr b="1" i="0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/>
          <p:nvPr>
            <p:ph idx="3" type="pic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4" type="body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  <a:defRPr b="1" i="0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  <a:defRPr b="1" i="0" sz="2000" u="none" cap="none" strike="noStrike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  <a:defRPr b="1" i="0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  <a:defRPr b="1" i="0" sz="16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descr="D:\_WORK PROJECTS\Nakov\Presentation Slides Design\STORE\Software University Foundation Logo BG and ENG black WHITOUT background CMYK.png" id="30" name="Shape 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1446212" y="49530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  <a:defRPr b="1" i="0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1446212" y="5754968"/>
            <a:ext cx="8938472" cy="6882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79999"/>
              <a:buFont typeface="Noto Sans Symbols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D:\_WORK PROJECTS\Nakov\Presentation Slides Design\STORE\Software University Foundation Logo BG and ENG black WHITOUT background CMYK.png" id="34" name="Shape 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estions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 rot="-632982">
            <a:off x="52437" y="3176455"/>
            <a:ext cx="7313295" cy="1261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444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ct val="70000"/>
              <a:buFont typeface="Noto Sans Symbols"/>
              <a:buNone/>
            </a:pPr>
            <a:r>
              <a:rPr b="1" i="0" lang="en-US" sz="10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2" y="261000"/>
            <a:ext cx="2049687" cy="66987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0" name="Shape 40">
            <a:hlinkClick r:id="rId4"/>
          </p:cNvPr>
          <p:cNvSpPr txBox="1"/>
          <p:nvPr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1" name="Shape 41">
            <a:hlinkClick r:id="rId5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2" name="Shape 42">
            <a:hlinkClick r:id="rId6"/>
          </p:cNvPr>
          <p:cNvSpPr txBox="1"/>
          <p:nvPr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3" name="Shape 43">
            <a:hlinkClick r:id="rId7"/>
          </p:cNvPr>
          <p:cNvSpPr txBox="1"/>
          <p:nvPr/>
        </p:nvSpPr>
        <p:spPr>
          <a:xfrm rot="-628738">
            <a:off x="6094412" y="610908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4" name="Shape 44">
            <a:hlinkClick r:id="rId8"/>
          </p:cNvPr>
          <p:cNvSpPr txBox="1"/>
          <p:nvPr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5" name="Shape 45">
            <a:hlinkClick r:id="rId9"/>
          </p:cNvPr>
          <p:cNvSpPr txBox="1"/>
          <p:nvPr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6" name="Shape 46">
            <a:hlinkClick r:id="rId10"/>
          </p:cNvPr>
          <p:cNvSpPr txBox="1"/>
          <p:nvPr/>
        </p:nvSpPr>
        <p:spPr>
          <a:xfrm rot="-627734">
            <a:off x="11754532" y="232084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7" name="Shape 47">
            <a:hlinkClick r:id="rId11"/>
          </p:cNvPr>
          <p:cNvSpPr txBox="1"/>
          <p:nvPr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8" name="Shape 48">
            <a:hlinkClick r:id="rId12"/>
          </p:cNvPr>
          <p:cNvSpPr txBox="1"/>
          <p:nvPr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esentation 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Font typeface="Calibri"/>
              <a:buNone/>
              <a:defRPr b="1" i="0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/>
          <p:nvPr>
            <p:ph idx="3" type="pic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4" type="body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000" u="none" cap="none" strike="noStrike">
                <a:solidFill>
                  <a:srgbClr val="FAE4B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16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estions Slide">
    <p:bg>
      <p:bgPr>
        <a:blipFill rotWithShape="1">
          <a:blip r:embed="rId2">
            <a:alphaModFix/>
          </a:blip>
          <a:stretch>
            <a:fillRect b="-1999" l="0" r="0" t="-1998"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2" y="261000"/>
            <a:ext cx="2049687" cy="6698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>
            <a:hlinkClick r:id="rId4"/>
          </p:cNvPr>
          <p:cNvSpPr txBox="1"/>
          <p:nvPr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1" name="Shape 81">
            <a:hlinkClick r:id="rId5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2" name="Shape 82">
            <a:hlinkClick r:id="rId6"/>
          </p:cNvPr>
          <p:cNvSpPr txBox="1"/>
          <p:nvPr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3" name="Shape 83">
            <a:hlinkClick r:id="rId7"/>
          </p:cNvPr>
          <p:cNvSpPr txBox="1"/>
          <p:nvPr/>
        </p:nvSpPr>
        <p:spPr>
          <a:xfrm rot="-628738">
            <a:off x="6094412" y="610908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4" name="Shape 84">
            <a:hlinkClick r:id="rId8"/>
          </p:cNvPr>
          <p:cNvSpPr txBox="1"/>
          <p:nvPr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5" name="Shape 85">
            <a:hlinkClick r:id="rId9"/>
          </p:cNvPr>
          <p:cNvSpPr txBox="1"/>
          <p:nvPr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6" name="Shape 86">
            <a:hlinkClick r:id="rId10"/>
          </p:cNvPr>
          <p:cNvSpPr txBox="1"/>
          <p:nvPr/>
        </p:nvSpPr>
        <p:spPr>
          <a:xfrm rot="-627734">
            <a:off x="11754532" y="232084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7" name="Shape 87">
            <a:hlinkClick r:id="rId11"/>
          </p:cNvPr>
          <p:cNvSpPr txBox="1"/>
          <p:nvPr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8" name="Shape 88">
            <a:hlinkClick r:id="rId12"/>
          </p:cNvPr>
          <p:cNvSpPr txBox="1"/>
          <p:nvPr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9" name="Shape 89"/>
          <p:cNvSpPr/>
          <p:nvPr/>
        </p:nvSpPr>
        <p:spPr>
          <a:xfrm rot="-632982">
            <a:off x="52437" y="3176455"/>
            <a:ext cx="7313295" cy="1261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ct val="25000"/>
              <a:buFont typeface="Noto Sans Symbols"/>
              <a:buNone/>
            </a:pPr>
            <a:r>
              <a:rPr b="1" lang="en-US" sz="1000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hyperlink" Target="http://softuni.bg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Relationship Id="rId4" Type="http://schemas.openxmlformats.org/officeDocument/2006/relationships/image" Target="../media/image39.png"/><Relationship Id="rId5" Type="http://schemas.openxmlformats.org/officeDocument/2006/relationships/image" Target="../media/image3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en.wikipedia.org/wiki/HTTP_302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20" Type="http://schemas.openxmlformats.org/officeDocument/2006/relationships/hyperlink" Target="http://www.telenor.bg/" TargetMode="External"/><Relationship Id="rId11" Type="http://schemas.openxmlformats.org/officeDocument/2006/relationships/image" Target="../media/image48.png"/><Relationship Id="rId10" Type="http://schemas.openxmlformats.org/officeDocument/2006/relationships/hyperlink" Target="http://www.softwaregroup-bg.com/" TargetMode="External"/><Relationship Id="rId21" Type="http://schemas.openxmlformats.org/officeDocument/2006/relationships/image" Target="../media/image50.png"/><Relationship Id="rId13" Type="http://schemas.openxmlformats.org/officeDocument/2006/relationships/image" Target="../media/image47.png"/><Relationship Id="rId12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softuni.bg/courses/php-basics/" TargetMode="External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1.png"/><Relationship Id="rId15" Type="http://schemas.openxmlformats.org/officeDocument/2006/relationships/image" Target="../media/image46.png"/><Relationship Id="rId14" Type="http://schemas.openxmlformats.org/officeDocument/2006/relationships/hyperlink" Target="http://www.infragistics.com/" TargetMode="External"/><Relationship Id="rId17" Type="http://schemas.openxmlformats.org/officeDocument/2006/relationships/image" Target="../media/image45.png"/><Relationship Id="rId16" Type="http://schemas.openxmlformats.org/officeDocument/2006/relationships/hyperlink" Target="http://netpeak.bg/" TargetMode="External"/><Relationship Id="rId5" Type="http://schemas.openxmlformats.org/officeDocument/2006/relationships/image" Target="../media/image44.png"/><Relationship Id="rId19" Type="http://schemas.openxmlformats.org/officeDocument/2006/relationships/image" Target="../media/image51.png"/><Relationship Id="rId6" Type="http://schemas.openxmlformats.org/officeDocument/2006/relationships/hyperlink" Target="http://xs-software.com/" TargetMode="External"/><Relationship Id="rId18" Type="http://schemas.openxmlformats.org/officeDocument/2006/relationships/hyperlink" Target="http://www.superhosting.bg/" TargetMode="External"/><Relationship Id="rId7" Type="http://schemas.openxmlformats.org/officeDocument/2006/relationships/image" Target="../media/image43.png"/><Relationship Id="rId8" Type="http://schemas.openxmlformats.org/officeDocument/2006/relationships/hyperlink" Target="http://smartit.bg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php.net/manual/" TargetMode="External"/><Relationship Id="rId9" Type="http://schemas.openxmlformats.org/officeDocument/2006/relationships/image" Target="../media/image11.png"/><Relationship Id="rId5" Type="http://schemas.openxmlformats.org/officeDocument/2006/relationships/hyperlink" Target="http://www.php.net/manual/en/cc.license.php" TargetMode="External"/><Relationship Id="rId6" Type="http://schemas.openxmlformats.org/officeDocument/2006/relationships/hyperlink" Target="http://php-uroci.devbg.org/" TargetMode="External"/><Relationship Id="rId7" Type="http://schemas.openxmlformats.org/officeDocument/2006/relationships/hyperlink" Target="http://creativecommons.org/licenses/by-nc-sa/3.0/deed.en_US" TargetMode="External"/><Relationship Id="rId8" Type="http://schemas.openxmlformats.org/officeDocument/2006/relationships/hyperlink" Target="http://creativecommons.org/licenses/by-nc-sa/4.0/" TargetMode="External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hyperlink" Target="http://softuni.org/" TargetMode="External"/><Relationship Id="rId13" Type="http://schemas.openxmlformats.org/officeDocument/2006/relationships/image" Target="../media/image49.png"/><Relationship Id="rId12" Type="http://schemas.openxmlformats.org/officeDocument/2006/relationships/hyperlink" Target="http://www.facebook.com/SoftwareUniversity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53.png"/><Relationship Id="rId15" Type="http://schemas.openxmlformats.org/officeDocument/2006/relationships/image" Target="../media/image52.png"/><Relationship Id="rId14" Type="http://schemas.openxmlformats.org/officeDocument/2006/relationships/hyperlink" Target="http://www.youtube.com/SoftwareUniversity" TargetMode="External"/><Relationship Id="rId17" Type="http://schemas.openxmlformats.org/officeDocument/2006/relationships/image" Target="../media/image54.png"/><Relationship Id="rId16" Type="http://schemas.openxmlformats.org/officeDocument/2006/relationships/hyperlink" Target="http://forum.softuni.bg/" TargetMode="External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www.youtube.com/SoftwareUniversity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softuni.b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3259097" y="785812"/>
            <a:ext cx="8160257" cy="1171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34290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Working with Forms</a:t>
            </a:r>
          </a:p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3124082" y="2057657"/>
            <a:ext cx="8361039" cy="1776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25400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 GET / POST, Validation, Escaping, Submitting Arrays, URL Redirecting</a:t>
            </a:r>
          </a:p>
        </p:txBody>
      </p:sp>
      <p:pic>
        <p:nvPicPr>
          <p:cNvPr id="97" name="Shape 9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983" y="2972635"/>
            <a:ext cx="2175525" cy="761165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D:\_WORK PROJECTS\Nakov\Presentation Slides Design\STORE\Software University Foundation Logo BG and ENG black WHITOUT background CMYK.png" id="98" name="Shape 98"/>
          <p:cNvPicPr preferRelativeResize="0"/>
          <p:nvPr/>
        </p:nvPicPr>
        <p:blipFill rotWithShape="1">
          <a:blip r:embed="rId5">
            <a:alphaModFix/>
          </a:blip>
          <a:srcRect b="0" l="-2033" r="-4043" t="-12099"/>
          <a:stretch/>
        </p:blipFill>
        <p:spPr>
          <a:xfrm>
            <a:off x="825157" y="1887144"/>
            <a:ext cx="2172351" cy="795696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9587" y="4450313"/>
            <a:ext cx="3814707" cy="198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0403" y="4728259"/>
            <a:ext cx="2684121" cy="142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idx="2" type="body"/>
          </p:nvPr>
        </p:nvSpPr>
        <p:spPr>
          <a:xfrm>
            <a:off x="760412" y="4343558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17780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1" i="0" lang="en-US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102" name="Shape 102"/>
          <p:cNvSpPr txBox="1"/>
          <p:nvPr>
            <p:ph idx="4" type="body"/>
          </p:nvPr>
        </p:nvSpPr>
        <p:spPr>
          <a:xfrm>
            <a:off x="760413" y="4813457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4605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1" i="0" lang="en-US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103" name="Shape 103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1430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104" name="Shape 104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0160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1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http://softuni.bg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POST Request Method – Example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08158" y="1259585"/>
            <a:ext cx="11356884" cy="1862048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b="1" i="0" lang="en-US" sz="23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Name: &lt;input type="text" name="name"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Age: &lt;input type="text" name="age"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408158" y="3586659"/>
            <a:ext cx="11356884" cy="2569934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// Check the keys "name" or "age" exist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(isset($_POST["name"]) || isset($_POST["age"])) {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echo "Welcome " . </a:t>
            </a:r>
            <a:r>
              <a:rPr b="1" i="0" lang="en-US" sz="23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($_POST['name']) . ". &lt;br /&gt;";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echo "You are " . </a:t>
            </a:r>
            <a:r>
              <a:rPr b="1" i="0" lang="en-US" sz="23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($_POST['age']). " years old.";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1370014" y="1295400"/>
            <a:ext cx="9448798" cy="9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HTTP Request Methods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1624444" y="2278927"/>
            <a:ext cx="8938472" cy="69287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7813" y="3477763"/>
            <a:ext cx="2431734" cy="2602774"/>
          </a:xfrm>
          <a:prstGeom prst="roundRect">
            <a:avLst>
              <a:gd fmla="val 412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722582" y="1749936"/>
            <a:ext cx="104394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HTML Escaping &amp; Data Validation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9157" y="3070110"/>
            <a:ext cx="4275534" cy="291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190413" y="108874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we run this PHP script: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if we enter the following in the input field?</a:t>
            </a:r>
          </a:p>
        </p:txBody>
      </p:sp>
      <p:sp>
        <p:nvSpPr>
          <p:cNvPr id="222" name="Shape 22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HTML Escaping: Motivation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723193" y="1853825"/>
            <a:ext cx="10726814" cy="3200876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 method="get"&gt;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Enter your name: &lt;input type="text" name="name"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echo "Hello, " . $_GET["name"];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23193" y="5994285"/>
            <a:ext cx="10726814" cy="461665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&lt;script&gt;alert('hi')&lt;/script&gt;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1" i="0" lang="en-US" sz="36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htmlspecialchars(string)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Converts HTML special characters to entities: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become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&amp;amp;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&amp;quote; &amp;#039; &amp;lt;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&amp;gt;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HTML Escaping: htmlspecialchars()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723193" y="3158970"/>
            <a:ext cx="10726814" cy="3200876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 method="get"&gt;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Enter your name: &lt;input type="text" name="name"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echo "Hello, " . </a:t>
            </a:r>
            <a:r>
              <a:rPr b="1" i="0" lang="en-US" sz="24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($_GET["name"]);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and when the HTML escape?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escaping should be performed on 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0" i="0" lang="en-US" sz="3200" u="none" cap="none" strike="noStrike">
                <a:solidFill>
                  <a:srgbClr val="F3CD6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printed in an HTML page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that could contain HTML special chars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other behavior is incorrect!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Never escape data when you read it!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Escape the data when you print it in a HTML page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Never store HTML-escaped data in the database!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Never perform double HTML escaping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Principles of HTML Escaping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form that can submit HTML special characters: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correct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escaping (data only!):</a:t>
            </a:r>
          </a:p>
        </p:txBody>
      </p:sp>
      <p:sp>
        <p:nvSpPr>
          <p:cNvPr id="246" name="Shape 24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Example of Correct HTML Escaping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 method="get"&gt;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Name: &lt;input type="text" name="name" value="&amp;lt;br&amp;gt;"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&lt;input type="submit"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echo "Hi, &lt;i&gt;" . htmlspecialchars($_GET["name"] . "&lt;/i&gt;");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form that can submit HTML special characters: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b="1" i="0" lang="en-US" sz="3400" u="none" cap="none" strike="noStrike">
                <a:solidFill>
                  <a:srgbClr val="F3CD60"/>
                </a:solidFill>
                <a:latin typeface="Calibri"/>
                <a:ea typeface="Calibri"/>
                <a:cs typeface="Calibri"/>
                <a:sym typeface="Calibri"/>
              </a:rPr>
              <a:t>incorrect</a:t>
            </a:r>
            <a:r>
              <a:rPr b="1" i="0" lang="en-US" sz="3400" u="none" cap="none" strike="noStrike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escaping (don't escape everything):</a:t>
            </a:r>
          </a:p>
        </p:txBody>
      </p:sp>
      <p:sp>
        <p:nvSpPr>
          <p:cNvPr id="255" name="Shape 25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Example of Incorrect HTML Escaping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 method="get"&gt;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Name: &lt;input type="text" name="name" value="&amp;lt;br&amp;gt;"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&lt;input type="submit"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echo htmlspecialchars("Hi, &lt;i&gt;" . $_GET["name"] . "&lt;/i&gt;");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addcslashes()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escapes given list of characters in a string</a:t>
            </a:r>
          </a:p>
          <a:p>
            <a:pPr indent="-20320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quotemeta()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escapes the symbols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304747" lvl="0" marL="304747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htmlspecialchars()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convert special characters to HTML entities, as seen in examples</a:t>
            </a:r>
          </a:p>
          <a:p>
            <a:pPr indent="-304747" lvl="0" marL="304747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htmlentities()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escapes all HTML entities (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£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&amp;pound;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241192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Escapes special symbols in a string: </a:t>
            </a:r>
            <a:r>
              <a:rPr b="1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&lt;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&gt;</a:t>
            </a:r>
          </a:p>
        </p:txBody>
      </p:sp>
      <p:sp>
        <p:nvSpPr>
          <p:cNvPr id="263" name="Shape 26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Data Normalization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648807" y="1718810"/>
            <a:ext cx="10531168" cy="892552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echo addcslashes("say('hi')", ';|&lt;&gt;\'"');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// Result: say(\'hi\')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918837" y="5731803"/>
            <a:ext cx="10531168" cy="923330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echo htmlentities("A '</a:t>
            </a: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£'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26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is &lt;b&gt;bold&lt;/b&gt;");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// Outputs: A '&amp;pound;' is &amp;lt;b&amp;gt;bold&amp;lt;/b&amp;gt;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PHP supported the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magic_quotes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engine</a:t>
            </a:r>
          </a:p>
          <a:p>
            <a:pPr indent="-241192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escapes all necessary characters in the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$_POST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$_COOKIE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array automatically</a:t>
            </a:r>
          </a:p>
          <a:p>
            <a:pPr indent="-241192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versions before 5.2 it is turned on by default</a:t>
            </a:r>
          </a:p>
          <a:p>
            <a:pPr indent="-241192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Considered dangerous approach - deprecated in PHP 5.4</a:t>
            </a:r>
          </a:p>
          <a:p>
            <a:pPr indent="-241192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DO NOT USE IT!!! </a:t>
            </a:r>
          </a:p>
          <a:p>
            <a:pPr indent="-241192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Developers should handle escaping manually</a:t>
            </a:r>
          </a:p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PHP Automatic Escaping Engine - WARNING!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90413" y="1151121"/>
            <a:ext cx="11804822" cy="537388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2159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3025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59722"/>
              <a:buFont typeface="Noto Sans Symbols"/>
              <a:buNone/>
            </a:pPr>
            <a:r>
              <a:rPr b="1" i="0" lang="en-US" sz="7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sli.do</a:t>
            </a:r>
            <a:br>
              <a:rPr b="1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#PHP</a:t>
            </a:r>
            <a:r>
              <a:rPr b="1" lang="en-US" sz="11500"/>
              <a:t>-WEB</a:t>
            </a:r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validation ensures the data we collect is correct</a:t>
            </a:r>
          </a:p>
          <a:p>
            <a:pPr indent="-2411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 be performed by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filter_var()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PHP</a:t>
            </a:r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Validating User Input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873832" y="2573905"/>
            <a:ext cx="10441161" cy="3785652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$ip_a = '127.0.0.1';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$ip_b = '42.42';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(filter_var($ip_a, FILTER_VALIDATE_IP)) {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echo "This (ip_a) IP address is considered valid.";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(filter_var($ip_b , FILTER_VALIDATE_IP)) {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echo "This (ip_b) IP address is considered valid.";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4" name="Shape 28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Validating User Input (2)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468789" y="1133745"/>
            <a:ext cx="11251248" cy="5262979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type="text" name="num"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(isset($_GET['num'])) {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$num = </a:t>
            </a:r>
            <a:r>
              <a:rPr b="1" i="0" lang="en-US" sz="24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intval</a:t>
            </a: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($_GET['num']);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if ($num &lt; 1 || $num &gt; 100) {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    echo "Please enter an integer number in range [1..100].";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    die;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echo "You entered valid number: $num.";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603804" y="4689140"/>
            <a:ext cx="10981218" cy="8853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HTML Escaping &amp; Data Validation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1624444" y="5661452"/>
            <a:ext cx="8938472" cy="69287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680" y="1281100"/>
            <a:ext cx="3048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873832" y="1591865"/>
            <a:ext cx="10261316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Query String</a:t>
            </a: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981" y="2944671"/>
            <a:ext cx="10183940" cy="2869594"/>
          </a:xfrm>
          <a:prstGeom prst="roundRect">
            <a:avLst>
              <a:gd fmla="val 196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What is a Query String?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query string is a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part of a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following a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question mark (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Commonly used in searches and dynamic pages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Accessed by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$_SERVER['QUERY_STRING']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783824" y="3451644"/>
            <a:ext cx="10621178" cy="2677656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type="text" name="firstName"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echo $_SERVER['QUERY_STRING'];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 common way is by using a </a:t>
            </a:r>
            <a:r>
              <a:rPr b="0" i="0" lang="en-US" sz="36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form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a </a:t>
            </a:r>
            <a:r>
              <a:rPr b="1" i="0" lang="en-US" sz="36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method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also </a:t>
            </a:r>
            <a:r>
              <a:rPr b="0" i="0" lang="en-US" sz="36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use scripts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add to the query string or simply </a:t>
            </a:r>
            <a:r>
              <a:rPr b="0" i="0" lang="en-US" sz="36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write your links 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the query strings in the </a:t>
            </a:r>
            <a:r>
              <a:rPr b="1" i="0" lang="en-US" sz="36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attribute</a:t>
            </a:r>
          </a:p>
        </p:txBody>
      </p:sp>
      <p:sp>
        <p:nvSpPr>
          <p:cNvPr id="314" name="Shape 31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Creating a Query String</a:t>
            </a: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6061" y="3564015"/>
            <a:ext cx="7270925" cy="250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320309" y="4530697"/>
            <a:ext cx="9448798" cy="9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Query String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1575472" y="5571442"/>
            <a:ext cx="8938472" cy="69287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857" y="1448780"/>
            <a:ext cx="9891702" cy="2787248"/>
          </a:xfrm>
          <a:prstGeom prst="roundRect">
            <a:avLst>
              <a:gd fmla="val 196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1370014" y="1763815"/>
            <a:ext cx="9448798" cy="9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Working with Checkboxes</a:t>
            </a: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5612" y="2877359"/>
            <a:ext cx="3246738" cy="324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Checkoxes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227010" y="1088741"/>
            <a:ext cx="10589115" cy="11470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Checkboxes are created by setting an 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input with type "checkbox"</a:t>
            </a:r>
          </a:p>
        </p:txBody>
      </p:sp>
      <p:sp>
        <p:nvSpPr>
          <p:cNvPr id="341" name="Shape 341"/>
          <p:cNvSpPr/>
          <p:nvPr/>
        </p:nvSpPr>
        <p:spPr>
          <a:xfrm>
            <a:off x="963842" y="2337265"/>
            <a:ext cx="10150878" cy="477054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&lt;input type="checkbox" name="two-way-ticket" /&gt;</a:t>
            </a:r>
          </a:p>
        </p:txBody>
      </p:sp>
      <p:sp>
        <p:nvSpPr>
          <p:cNvPr id="342" name="Shape 342"/>
          <p:cNvSpPr/>
          <p:nvPr/>
        </p:nvSpPr>
        <p:spPr>
          <a:xfrm>
            <a:off x="963842" y="3863132"/>
            <a:ext cx="10162684" cy="2015936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(isset($_GET['two-way-ticket']) ) {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echo "Two-way ticket";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} else {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echo "One-way ticket";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227010" y="3068960"/>
            <a:ext cx="10589115" cy="76508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checkbox is 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only submitted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it's actually 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checked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1370014" y="1295400"/>
            <a:ext cx="9448798" cy="9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Checkboxes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1624444" y="2278927"/>
            <a:ext cx="8938472" cy="69287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9207" y="3333602"/>
            <a:ext cx="3667590" cy="274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190413" y="998730"/>
            <a:ext cx="11804822" cy="558061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446088" lvl="0" marL="4460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Request Methods</a:t>
            </a:r>
          </a:p>
          <a:p>
            <a:pPr indent="-446088" lvl="0" marL="44608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Escaping &amp; Data Validation</a:t>
            </a:r>
          </a:p>
          <a:p>
            <a:pPr indent="-446088" lvl="0" marL="44608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Query Strings</a:t>
            </a:r>
          </a:p>
          <a:p>
            <a:pPr indent="-446088" lvl="0" marL="44608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Checkboxes </a:t>
            </a:r>
          </a:p>
          <a:p>
            <a:pPr indent="-446088" lvl="0" marL="44608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Hidden Fields</a:t>
            </a:r>
          </a:p>
          <a:p>
            <a:pPr indent="-446088" lvl="0" marL="44608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Submitting Arrays</a:t>
            </a:r>
          </a:p>
          <a:p>
            <a:pPr indent="-446088" lvl="0" marL="44608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 Input Types</a:t>
            </a:r>
          </a:p>
          <a:p>
            <a:pPr indent="-446088" lvl="0" marL="446088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URL Redirecting</a:t>
            </a:r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4342" y="2771301"/>
            <a:ext cx="2684121" cy="1422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graphicsfuel.com/wp-content/uploads/2012/07/books-icon-512.png" id="120" name="Shape 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9597" y="2618910"/>
            <a:ext cx="3844337" cy="384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1370014" y="1520425"/>
            <a:ext cx="9448798" cy="9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Hidden Fields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585" y="3113965"/>
            <a:ext cx="5847900" cy="2783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190413" y="108874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Created by setting the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input to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Submit information that is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not entered by the user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visible to the user, but visible with [F12]</a:t>
            </a:r>
          </a:p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Hidden Fields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963842" y="3307337"/>
            <a:ext cx="10261140" cy="3046988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 method="post"&gt;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type="text" name="user" /&gt;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&lt;?php if (isset($_POST['user'])) { ?&gt;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</a:t>
            </a:r>
            <a:r>
              <a:rPr b="1" i="0" lang="en-US" sz="24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hidden</a:t>
            </a: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" name="hiddenName"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    value="&lt;?php echo </a:t>
            </a:r>
            <a:r>
              <a:rPr b="1" i="0" lang="en-US" sz="24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sha1</a:t>
            </a: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($_POST['user']) ?&gt;" /&gt;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&lt;?php } ?&gt;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8344662" y="3307337"/>
            <a:ext cx="3429000" cy="1523494"/>
          </a:xfrm>
          <a:prstGeom prst="wedgeRoundRectCallout">
            <a:avLst>
              <a:gd fmla="val -40117" name="adj1"/>
              <a:gd fmla="val 69315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Applies </a:t>
            </a:r>
            <a:r>
              <a:rPr b="0" i="0" lang="en-US" sz="3200" u="none" cap="none" strike="noStrike">
                <a:solidFill>
                  <a:srgbClr val="F3CD60"/>
                </a:solidFill>
                <a:latin typeface="Calibri"/>
                <a:ea typeface="Calibri"/>
                <a:cs typeface="Calibri"/>
                <a:sym typeface="Calibri"/>
              </a:rPr>
              <a:t>sha1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hashing to a string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1370014" y="1295400"/>
            <a:ext cx="9448798" cy="9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Hidden Fields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624444" y="2278927"/>
            <a:ext cx="8938472" cy="69287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4222" y="3314321"/>
            <a:ext cx="3440160" cy="276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1370012" y="1207227"/>
            <a:ext cx="9448798" cy="9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Submitting Arrays</a:t>
            </a:r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8014" y="2560022"/>
            <a:ext cx="3616927" cy="347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order for an input to be treated as an array, you must put brackets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the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attribute:</a:t>
            </a:r>
          </a:p>
        </p:txBody>
      </p:sp>
      <p:sp>
        <p:nvSpPr>
          <p:cNvPr id="395" name="Shape 39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Submitting Arrays</a:t>
            </a:r>
          </a:p>
        </p:txBody>
      </p:sp>
      <p:sp>
        <p:nvSpPr>
          <p:cNvPr id="396" name="Shape 396"/>
          <p:cNvSpPr/>
          <p:nvPr/>
        </p:nvSpPr>
        <p:spPr>
          <a:xfrm>
            <a:off x="873832" y="2708920"/>
            <a:ext cx="10441160" cy="3320076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 method="post"&gt;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&lt;select name="</a:t>
            </a:r>
            <a:r>
              <a:rPr b="1" i="0" lang="en-US" sz="2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people[]</a:t>
            </a: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" multiple="multiple"&gt;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    &lt;option value="Mario"&gt;Mario&lt;/option&gt;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    &lt;option value="Svetlin"&gt;Svetlin&lt;/option&gt;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    &lt;option value="Teodor"&gt;Teodor&lt;/option&gt;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&lt;/select&gt;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type="submit" value="submit"/&gt;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selected form elements come as an array:</a:t>
            </a:r>
          </a:p>
        </p:txBody>
      </p:sp>
      <p:sp>
        <p:nvSpPr>
          <p:cNvPr id="402" name="Shape 40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Submitting Arrays (2)</a:t>
            </a:r>
          </a:p>
        </p:txBody>
      </p:sp>
      <p:sp>
        <p:nvSpPr>
          <p:cNvPr id="403" name="Shape 403"/>
          <p:cNvSpPr/>
          <p:nvPr/>
        </p:nvSpPr>
        <p:spPr>
          <a:xfrm>
            <a:off x="1188866" y="2123855"/>
            <a:ext cx="10261141" cy="2936188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(isset($_POST['people'])) {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foreach($_POST['people'] as $person) {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    echo htmlspecialchars($person) . '&lt;/br&gt;';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9654" y="5217413"/>
            <a:ext cx="2711371" cy="1360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1370014" y="1356720"/>
            <a:ext cx="9448798" cy="9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Submitting Arrays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1624444" y="2340247"/>
            <a:ext cx="8938472" cy="69287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6995" y="3293985"/>
            <a:ext cx="3549224" cy="266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1370012" y="1853825"/>
            <a:ext cx="9448798" cy="9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Other Input Types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9811" y="3234655"/>
            <a:ext cx="5097887" cy="270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190413" y="108874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Radio, date, datetime, time, number, range, color, …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Other Input Types</a:t>
            </a:r>
          </a:p>
        </p:txBody>
      </p:sp>
      <p:sp>
        <p:nvSpPr>
          <p:cNvPr id="430" name="Shape 430"/>
          <p:cNvSpPr/>
          <p:nvPr/>
        </p:nvSpPr>
        <p:spPr>
          <a:xfrm>
            <a:off x="693813" y="2030471"/>
            <a:ext cx="10801200" cy="4188839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 method="post"&gt;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Male &lt;input type="</a:t>
            </a:r>
            <a:r>
              <a:rPr b="1" i="0" lang="en-US" sz="22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radio</a:t>
            </a: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" name="gender" value="male" /&gt; &lt;br/&gt;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Female &lt;input type="</a:t>
            </a:r>
            <a:r>
              <a:rPr b="1" i="0" lang="en-US" sz="22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radio</a:t>
            </a: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" name="gender" value="female" /&gt; &lt;br/&gt;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</a:t>
            </a:r>
            <a:r>
              <a:rPr b="1" i="0" lang="en-US" sz="22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submit</a:t>
            </a: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" value="submit"/&gt;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(isset($_POST['gender'])) {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$selected_radio = $_POST['gender'];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echo "Selected: $selected_radio";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1370014" y="1295400"/>
            <a:ext cx="9448798" cy="9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Other Input Types</a:t>
            </a:r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1624444" y="2278927"/>
            <a:ext cx="8938472" cy="69287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076" y="3158970"/>
            <a:ext cx="7089293" cy="25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1446212" y="1223784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788988" lvl="0" marL="446088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HTTP Request Methods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446212" y="2115762"/>
            <a:ext cx="8938472" cy="68825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How Browsers Send Form Data?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8919" y="3158970"/>
            <a:ext cx="4993057" cy="2920237"/>
          </a:xfrm>
          <a:prstGeom prst="roundRect">
            <a:avLst>
              <a:gd fmla="val 221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4294967295" type="ctrTitle"/>
          </p:nvPr>
        </p:nvSpPr>
        <p:spPr>
          <a:xfrm>
            <a:off x="1777748" y="1358770"/>
            <a:ext cx="8367114" cy="9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Redirecting the Browser</a:t>
            </a:r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2963" y="2867399"/>
            <a:ext cx="4496684" cy="3372514"/>
          </a:xfrm>
          <a:prstGeom prst="roundRect">
            <a:avLst>
              <a:gd fmla="val 3375" name="adj"/>
            </a:avLst>
          </a:prstGeom>
          <a:noFill/>
          <a:ln>
            <a:noFill/>
          </a:ln>
        </p:spPr>
      </p:pic>
      <p:pic>
        <p:nvPicPr>
          <p:cNvPr descr="http://brandthunder.com/wp/wp-content/uploads/2012/09/four-browser-icons.png" id="447" name="Shape 4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4618">
            <a:off x="1579837" y="3135786"/>
            <a:ext cx="3620513" cy="1876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digitalreadymarketing.com/wp-content/uploads/2014/05/redirect-302.jpg" id="448" name="Shape 4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9178" y="3293725"/>
            <a:ext cx="2430659" cy="1620440"/>
          </a:xfrm>
          <a:prstGeom prst="roundRect">
            <a:avLst>
              <a:gd fmla="val 33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Done by using the HTTP "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Location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header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sends 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 302 "Found"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HTTP response status code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Tells the browser to open a new URL</a:t>
            </a:r>
          </a:p>
        </p:txBody>
      </p:sp>
      <p:sp>
        <p:nvSpPr>
          <p:cNvPr id="455" name="Shape 45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Redirecting the Browser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813592" y="2168772"/>
            <a:ext cx="10591800" cy="540148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header('Location: http://softuni.bg');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1370014" y="1295400"/>
            <a:ext cx="9448798" cy="9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42900" lvl="0" marL="0" marR="0" rtl="0" algn="ctr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Redirecting the Browser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1624444" y="2278927"/>
            <a:ext cx="8938472" cy="69287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3537" y="3361100"/>
            <a:ext cx="2286000" cy="254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request methods –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etc.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Normalization and validation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with query strings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easily combine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PHP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get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input as array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Special input fields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checkboxes, hidden fields</a:t>
            </a:r>
          </a:p>
        </p:txBody>
      </p:sp>
      <p:sp>
        <p:nvSpPr>
          <p:cNvPr id="473" name="Shape 47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pic>
        <p:nvPicPr>
          <p:cNvPr descr="C:\Users\Ivan\Desktop\elements_presentations\summary_pic.png"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812" y="1447800"/>
            <a:ext cx="3555653" cy="263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Working with Forms</a:t>
            </a:r>
          </a:p>
        </p:txBody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1529384" y="6400802"/>
            <a:ext cx="10482604" cy="3517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11430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https://softuni.bg/courses/php-basics/ </a:t>
            </a:r>
          </a:p>
        </p:txBody>
      </p:sp>
      <p:pic>
        <p:nvPicPr>
          <p:cNvPr id="483" name="Shape 48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0249" y="3996240"/>
            <a:ext cx="1726158" cy="932887"/>
          </a:xfrm>
          <a:prstGeom prst="roundRect">
            <a:avLst>
              <a:gd fmla="val 2953" name="adj"/>
            </a:avLst>
          </a:prstGeom>
          <a:noFill/>
          <a:ln>
            <a:noFill/>
          </a:ln>
        </p:spPr>
      </p:pic>
      <p:pic>
        <p:nvPicPr>
          <p:cNvPr id="484" name="Shape 48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0390" y="1255207"/>
            <a:ext cx="1752140" cy="804013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485" name="Shape 485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764" y="1255208"/>
            <a:ext cx="2093874" cy="804013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486" name="Shape 486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2764" y="5373443"/>
            <a:ext cx="3352800" cy="849557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487" name="Shape 487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58563" y="5373443"/>
            <a:ext cx="2753589" cy="849556"/>
          </a:xfrm>
          <a:prstGeom prst="roundRect">
            <a:avLst>
              <a:gd fmla="val 2953" name="adj"/>
            </a:avLst>
          </a:prstGeom>
          <a:noFill/>
          <a:ln>
            <a:noFill/>
          </a:ln>
        </p:spPr>
      </p:pic>
      <p:pic>
        <p:nvPicPr>
          <p:cNvPr id="488" name="Shape 488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33728" y="5373443"/>
            <a:ext cx="4073042" cy="849556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489" name="Shape 489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65249" y="2577353"/>
            <a:ext cx="3631158" cy="783191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490" name="Shape 490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77182" y="1391286"/>
            <a:ext cx="5993358" cy="550371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491" name="Shape 491">
            <a:hlinkClick r:id="rId20"/>
          </p:cNvPr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2764" y="2380769"/>
            <a:ext cx="1922519" cy="854925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 4.0 International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license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24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Attribution: this work may contain portions from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PHP Manual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by The PHP Group under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CC-BY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license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PHP and MySQL Web Development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course by Telerik Academy under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CC-BY-NC-SA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license</a:t>
            </a:r>
          </a:p>
        </p:txBody>
      </p:sp>
      <p:sp>
        <p:nvSpPr>
          <p:cNvPr id="500" name="Shape 50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501" name="Shape 501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07637" y="3281192"/>
            <a:ext cx="3170776" cy="1109380"/>
          </a:xfrm>
          <a:prstGeom prst="roundRect">
            <a:avLst>
              <a:gd fmla="val 4326" name="adj"/>
            </a:avLst>
          </a:prstGeom>
          <a:noFill/>
          <a:ln cap="flat" cmpd="sng" w="9525">
            <a:solidFill>
              <a:srgbClr val="7B4A3A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4294967295" type="title"/>
          </p:nvPr>
        </p:nvSpPr>
        <p:spPr>
          <a:xfrm>
            <a:off x="259899" y="103056"/>
            <a:ext cx="90741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Free Trainings @ Software University</a:t>
            </a:r>
          </a:p>
        </p:txBody>
      </p:sp>
      <p:sp>
        <p:nvSpPr>
          <p:cNvPr id="509" name="Shape 509"/>
          <p:cNvSpPr txBox="1"/>
          <p:nvPr>
            <p:ph idx="4294967295" type="body"/>
          </p:nvPr>
        </p:nvSpPr>
        <p:spPr>
          <a:xfrm>
            <a:off x="259899" y="1039681"/>
            <a:ext cx="9434513" cy="563937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Foundation –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softuni.org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– High-Quality Education, Profession and Job for Software Developers</a:t>
            </a:r>
          </a:p>
          <a:p>
            <a:pPr indent="-241193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softuni.bg</a:t>
            </a:r>
            <a:r>
              <a:rPr b="0" i="0" lang="en-US" sz="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@ Facebook</a:t>
            </a:r>
          </a:p>
          <a:p>
            <a:pPr indent="-241193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facebook.com/SoftwareUniversity</a:t>
            </a: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@ YouTube</a:t>
            </a:r>
          </a:p>
          <a:p>
            <a:pPr indent="-241193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youtube.com/SoftwareUniversity</a:t>
            </a: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Forums –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forum.softuni.bg</a:t>
            </a:r>
          </a:p>
        </p:txBody>
      </p:sp>
      <p:pic>
        <p:nvPicPr>
          <p:cNvPr id="510" name="Shape 510" title="Software University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7213" l="0" r="0" t="7214"/>
          <a:stretch/>
        </p:blipFill>
        <p:spPr>
          <a:xfrm>
            <a:off x="9659438" y="1594686"/>
            <a:ext cx="1830387" cy="1566275"/>
          </a:xfrm>
          <a:prstGeom prst="rect">
            <a:avLst/>
          </a:prstGeom>
          <a:noFill/>
          <a:ln cap="flat" cmpd="sng" w="12700">
            <a:solidFill>
              <a:srgbClr val="55438F">
                <a:alpha val="6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11" name="Shape 511" title="Software University Foundation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-15226" l="-5359" r="-5359" t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12" name="Shape 512" title="Software University @ Facebook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075536" y="3385124"/>
            <a:ext cx="1003034" cy="101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 title="Software University Videos @ YouTube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6544" y="4589658"/>
            <a:ext cx="1837133" cy="674417"/>
          </a:xfrm>
          <a:prstGeom prst="rect">
            <a:avLst/>
          </a:prstGeom>
          <a:noFill/>
          <a:ln cap="flat" cmpd="sng" w="25400">
            <a:solidFill>
              <a:srgbClr val="7F7F7F">
                <a:alpha val="24705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14" name="Shape 514" title="Software University - Forum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109334" y="5540172"/>
            <a:ext cx="970116" cy="9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6878025" y="2192225"/>
            <a:ext cx="4748700" cy="4122600"/>
          </a:xfrm>
          <a:prstGeom prst="rect">
            <a:avLst/>
          </a:prstGeom>
          <a:solidFill>
            <a:srgbClr val="603A14"/>
          </a:solidFill>
          <a:ln cap="flat" cmpd="sng" w="9525">
            <a:solidFill>
              <a:srgbClr val="F3F3F3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3F3F3"/>
                </a:solidFill>
              </a:rPr>
              <a:t>Server</a:t>
            </a:r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Web Page Loading</a:t>
            </a:r>
          </a:p>
        </p:txBody>
      </p:sp>
      <p:sp>
        <p:nvSpPr>
          <p:cNvPr id="139" name="Shape 139"/>
          <p:cNvSpPr/>
          <p:nvPr/>
        </p:nvSpPr>
        <p:spPr>
          <a:xfrm>
            <a:off x="9833150" y="2353063"/>
            <a:ext cx="1579338" cy="923184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/>
              <a:t>PHP</a:t>
            </a:r>
          </a:p>
        </p:txBody>
      </p:sp>
      <p:sp>
        <p:nvSpPr>
          <p:cNvPr id="140" name="Shape 140"/>
          <p:cNvSpPr/>
          <p:nvPr/>
        </p:nvSpPr>
        <p:spPr>
          <a:xfrm>
            <a:off x="7293975" y="2706350"/>
            <a:ext cx="1633325" cy="3424150"/>
          </a:xfrm>
          <a:prstGeom prst="flowChartPredefinedProcess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/>
              <a:t>Web</a:t>
            </a:r>
            <a:br>
              <a:rPr lang="en-US" sz="2400"/>
            </a:br>
            <a:r>
              <a:rPr lang="en-US" sz="2400"/>
              <a:t>Server</a:t>
            </a:r>
          </a:p>
        </p:txBody>
      </p:sp>
      <p:sp>
        <p:nvSpPr>
          <p:cNvPr id="141" name="Shape 141"/>
          <p:cNvSpPr/>
          <p:nvPr/>
        </p:nvSpPr>
        <p:spPr>
          <a:xfrm>
            <a:off x="1173725" y="2192225"/>
            <a:ext cx="2536500" cy="4122600"/>
          </a:xfrm>
          <a:prstGeom prst="flowChartAlternateProcess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/>
              <a:t>Browser</a:t>
            </a:r>
          </a:p>
        </p:txBody>
      </p:sp>
      <p:sp>
        <p:nvSpPr>
          <p:cNvPr id="142" name="Shape 142"/>
          <p:cNvSpPr/>
          <p:nvPr/>
        </p:nvSpPr>
        <p:spPr>
          <a:xfrm>
            <a:off x="405825" y="3753663"/>
            <a:ext cx="618900" cy="466800"/>
          </a:xfrm>
          <a:prstGeom prst="smileyFace">
            <a:avLst>
              <a:gd fmla="val 4653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3" name="Shape 143"/>
          <p:cNvCxnSpPr/>
          <p:nvPr/>
        </p:nvCxnSpPr>
        <p:spPr>
          <a:xfrm flipH="1" rot="10800000">
            <a:off x="3646950" y="3170750"/>
            <a:ext cx="3957300" cy="1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" name="Shape 144"/>
          <p:cNvCxnSpPr>
            <a:endCxn id="139" idx="1"/>
          </p:cNvCxnSpPr>
          <p:nvPr/>
        </p:nvCxnSpPr>
        <p:spPr>
          <a:xfrm flipH="1" rot="10800000">
            <a:off x="8729750" y="2814655"/>
            <a:ext cx="1103400" cy="260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" name="Shape 145"/>
          <p:cNvCxnSpPr/>
          <p:nvPr/>
        </p:nvCxnSpPr>
        <p:spPr>
          <a:xfrm>
            <a:off x="3593688" y="3429000"/>
            <a:ext cx="3930900" cy="0"/>
          </a:xfrm>
          <a:prstGeom prst="straightConnector1">
            <a:avLst/>
          </a:prstGeom>
          <a:noFill/>
          <a:ln cap="flat" cmpd="sng" w="76200">
            <a:solidFill>
              <a:srgbClr val="A64D79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46" name="Shape 146"/>
          <p:cNvCxnSpPr/>
          <p:nvPr/>
        </p:nvCxnSpPr>
        <p:spPr>
          <a:xfrm flipH="1" rot="10800000">
            <a:off x="8797725" y="3055550"/>
            <a:ext cx="1125000" cy="320100"/>
          </a:xfrm>
          <a:prstGeom prst="straightConnector1">
            <a:avLst/>
          </a:prstGeom>
          <a:noFill/>
          <a:ln cap="flat" cmpd="sng" w="76200">
            <a:solidFill>
              <a:srgbClr val="A64D79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7" name="Shape 147"/>
          <p:cNvSpPr/>
          <p:nvPr/>
        </p:nvSpPr>
        <p:spPr>
          <a:xfrm>
            <a:off x="4270725" y="2706350"/>
            <a:ext cx="1261200" cy="320100"/>
          </a:xfrm>
          <a:prstGeom prst="wedgeRoundRectCallout">
            <a:avLst>
              <a:gd fmla="val -70766" name="adj1"/>
              <a:gd fmla="val 8531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GET /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3601188" y="4763875"/>
            <a:ext cx="3915900" cy="15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/>
          <p:nvPr/>
        </p:nvSpPr>
        <p:spPr>
          <a:xfrm>
            <a:off x="5531913" y="3599775"/>
            <a:ext cx="1261200" cy="320100"/>
          </a:xfrm>
          <a:prstGeom prst="wedgeRoundRectCallout">
            <a:avLst>
              <a:gd fmla="val 87426" name="adj1"/>
              <a:gd fmla="val -10183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HTML Form</a:t>
            </a:r>
          </a:p>
        </p:txBody>
      </p:sp>
      <p:sp>
        <p:nvSpPr>
          <p:cNvPr id="150" name="Shape 150"/>
          <p:cNvSpPr/>
          <p:nvPr/>
        </p:nvSpPr>
        <p:spPr>
          <a:xfrm>
            <a:off x="4270713" y="4347700"/>
            <a:ext cx="1261200" cy="320100"/>
          </a:xfrm>
          <a:prstGeom prst="wedgeRoundRectCallout">
            <a:avLst>
              <a:gd fmla="val -67534" name="adj1"/>
              <a:gd fmla="val 81717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POST /</a:t>
            </a:r>
          </a:p>
        </p:txBody>
      </p:sp>
      <p:cxnSp>
        <p:nvCxnSpPr>
          <p:cNvPr id="151" name="Shape 151"/>
          <p:cNvCxnSpPr/>
          <p:nvPr/>
        </p:nvCxnSpPr>
        <p:spPr>
          <a:xfrm>
            <a:off x="3593688" y="5223725"/>
            <a:ext cx="3930900" cy="0"/>
          </a:xfrm>
          <a:prstGeom prst="straightConnector1">
            <a:avLst/>
          </a:prstGeom>
          <a:noFill/>
          <a:ln cap="flat" cmpd="sng" w="76200">
            <a:solidFill>
              <a:srgbClr val="A64D79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2" name="Shape 152"/>
          <p:cNvSpPr/>
          <p:nvPr/>
        </p:nvSpPr>
        <p:spPr>
          <a:xfrm>
            <a:off x="5396113" y="4841400"/>
            <a:ext cx="1261200" cy="320100"/>
          </a:xfrm>
          <a:prstGeom prst="wedgeRoundRectCallout">
            <a:avLst>
              <a:gd fmla="val 87426" name="adj1"/>
              <a:gd fmla="val -10183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HTML Result</a:t>
            </a:r>
          </a:p>
        </p:txBody>
      </p:sp>
      <p:sp>
        <p:nvSpPr>
          <p:cNvPr id="153" name="Shape 153"/>
          <p:cNvSpPr/>
          <p:nvPr/>
        </p:nvSpPr>
        <p:spPr>
          <a:xfrm>
            <a:off x="9833225" y="3791925"/>
            <a:ext cx="1579338" cy="2076624"/>
          </a:xfrm>
          <a:prstGeom prst="flowChartTerminator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/>
              <a:t>File System</a:t>
            </a:r>
          </a:p>
        </p:txBody>
      </p:sp>
      <p:cxnSp>
        <p:nvCxnSpPr>
          <p:cNvPr id="154" name="Shape 154"/>
          <p:cNvCxnSpPr/>
          <p:nvPr/>
        </p:nvCxnSpPr>
        <p:spPr>
          <a:xfrm flipH="1" rot="10800000">
            <a:off x="8808525" y="3129075"/>
            <a:ext cx="1328700" cy="1351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5" name="Shape 155"/>
          <p:cNvCxnSpPr/>
          <p:nvPr/>
        </p:nvCxnSpPr>
        <p:spPr>
          <a:xfrm flipH="1" rot="10800000">
            <a:off x="8744625" y="3222850"/>
            <a:ext cx="1570500" cy="1854900"/>
          </a:xfrm>
          <a:prstGeom prst="straightConnector1">
            <a:avLst/>
          </a:prstGeom>
          <a:noFill/>
          <a:ln cap="flat" cmpd="sng" w="76200">
            <a:solidFill>
              <a:srgbClr val="A64D79"/>
            </a:solidFill>
            <a:prstDash val="solid"/>
            <a:round/>
            <a:headEnd len="lg" w="lg" type="triangle"/>
            <a:tailEnd len="lg" w="lg" type="none"/>
          </a:ln>
        </p:spPr>
      </p:cxn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725" y="2764029"/>
            <a:ext cx="1633325" cy="132994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1770725" y="4806225"/>
            <a:ext cx="1579200" cy="7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Success</a:t>
            </a:r>
          </a:p>
        </p:txBody>
      </p:sp>
      <p:sp>
        <p:nvSpPr>
          <p:cNvPr id="158" name="Shape 158"/>
          <p:cNvSpPr/>
          <p:nvPr/>
        </p:nvSpPr>
        <p:spPr>
          <a:xfrm>
            <a:off x="321500" y="2607775"/>
            <a:ext cx="962100" cy="320100"/>
          </a:xfrm>
          <a:prstGeom prst="wedgeRoundRectCallout">
            <a:avLst>
              <a:gd fmla="val -16064" name="adj1"/>
              <a:gd fmla="val 31778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localhost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Forms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allow the user to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enter data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that is sent to a server for processing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via HTTP request methods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most used HTTP request methods: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PHP the posted form data is stored in the</a:t>
            </a:r>
            <a:b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$_POST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associative arrays</a:t>
            </a:r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HTTP Request Methods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4592" y="4689140"/>
            <a:ext cx="3692374" cy="1513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Retrieves data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the server 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from given URL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form data is stored in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associative array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whole query string can be accessed using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$_SERVER['QUERY_STRING']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environment variable</a:t>
            </a:r>
          </a:p>
        </p:txBody>
      </p:sp>
      <p:sp>
        <p:nvSpPr>
          <p:cNvPr id="172" name="Shape 17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GET Request Method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858207" y="4644135"/>
            <a:ext cx="10456785" cy="1643527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 method="get" action="index.php"&gt;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 …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4842" y="4464115"/>
            <a:ext cx="1471544" cy="1573161"/>
          </a:xfrm>
          <a:prstGeom prst="roundRect">
            <a:avLst>
              <a:gd fmla="val 634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GET Request Method – Example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498167" y="1259585"/>
            <a:ext cx="11176866" cy="1862048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b="1" i="0" lang="en-US" sz="23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Name: &lt;input type="text" name="name"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Age: &lt;input type="text" name="age"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98167" y="3586659"/>
            <a:ext cx="11176866" cy="2569934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// Check the keys "name" or "age" exist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if (isset($_GET["name"]) || isset($_GET["age"])) {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echo "Welcome " . </a:t>
            </a:r>
            <a:r>
              <a:rPr b="1" i="0" lang="en-US" sz="23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($_GET['name']) . ". &lt;br /&gt;";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echo "You are " . </a:t>
            </a:r>
            <a:r>
              <a:rPr b="1" i="0" lang="en-US" sz="23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($_GET['age']). " years old.";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method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transfers data in the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HTTP body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appended to the query string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posted data is stored in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$_POST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associative array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using </a:t>
            </a:r>
            <a:r>
              <a:rPr b="1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protect your posted data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 can send text and binary data, e.g. upload files</a:t>
            </a:r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POST Request Method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858207" y="4710798"/>
            <a:ext cx="10456785" cy="1643527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b="1" i="0" lang="en-US" sz="28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b="1" i="0" lang="en-US" sz="28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" action="index.php"&gt;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     …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C9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9837" y="4490710"/>
            <a:ext cx="1593585" cy="1593585"/>
          </a:xfrm>
          <a:prstGeom prst="roundRect">
            <a:avLst>
              <a:gd fmla="val 10480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oftUni 16x9">
  <a:themeElements>
    <a:clrScheme name="Custom 1">
      <a:dk1>
        <a:srgbClr val="000000"/>
      </a:dk1>
      <a:lt1>
        <a:srgbClr val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Uni 16x9">
  <a:themeElements>
    <a:clrScheme name="SoftUni Color The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